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31"/>
  </p:notesMasterIdLst>
  <p:handoutMasterIdLst>
    <p:handoutMasterId r:id="rId32"/>
  </p:handoutMasterIdLst>
  <p:sldIdLst>
    <p:sldId id="410" r:id="rId5"/>
    <p:sldId id="385" r:id="rId6"/>
    <p:sldId id="386" r:id="rId7"/>
    <p:sldId id="387" r:id="rId8"/>
    <p:sldId id="388" r:id="rId9"/>
    <p:sldId id="389" r:id="rId10"/>
    <p:sldId id="390" r:id="rId11"/>
    <p:sldId id="391" r:id="rId12"/>
    <p:sldId id="392" r:id="rId13"/>
    <p:sldId id="393" r:id="rId14"/>
    <p:sldId id="394" r:id="rId15"/>
    <p:sldId id="395" r:id="rId16"/>
    <p:sldId id="402" r:id="rId17"/>
    <p:sldId id="403" r:id="rId18"/>
    <p:sldId id="396" r:id="rId19"/>
    <p:sldId id="397" r:id="rId20"/>
    <p:sldId id="398" r:id="rId21"/>
    <p:sldId id="399" r:id="rId22"/>
    <p:sldId id="400" r:id="rId23"/>
    <p:sldId id="401" r:id="rId24"/>
    <p:sldId id="404" r:id="rId25"/>
    <p:sldId id="405" r:id="rId26"/>
    <p:sldId id="406" r:id="rId27"/>
    <p:sldId id="407" r:id="rId28"/>
    <p:sldId id="408" r:id="rId29"/>
    <p:sldId id="409" r:id="rId30"/>
  </p:sldIdLst>
  <p:sldSz cx="9932988" cy="10058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24" userDrawn="1">
          <p15:clr>
            <a:srgbClr val="A4A3A4"/>
          </p15:clr>
        </p15:guide>
        <p15:guide id="3" pos="391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7472A"/>
    <a:srgbClr val="F5F5F5"/>
    <a:srgbClr val="D24726"/>
    <a:srgbClr val="9FCDB3"/>
    <a:srgbClr val="217346"/>
    <a:srgbClr val="000000"/>
    <a:srgbClr val="D9D9D9"/>
    <a:srgbClr val="F3F2F1"/>
    <a:srgbClr val="FF00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54"/>
    <p:restoredTop sz="94560"/>
  </p:normalViewPr>
  <p:slideViewPr>
    <p:cSldViewPr snapToGrid="0">
      <p:cViewPr varScale="1">
        <p:scale>
          <a:sx n="48" d="100"/>
          <a:sy n="48" d="100"/>
        </p:scale>
        <p:origin x="2292" y="60"/>
      </p:cViewPr>
      <p:guideLst>
        <p:guide orient="horz" pos="4224"/>
        <p:guide pos="391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403" y="28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680FBE-A8DF-4758-9AC4-3A9E1039168F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679768-A2FC-4D08-91F6-8DCE6C566B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3/24/2025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906588" y="1143000"/>
            <a:ext cx="30448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5038" y="3741725"/>
            <a:ext cx="8083952" cy="1341120"/>
          </a:xfrm>
        </p:spPr>
        <p:txBody>
          <a:bodyPr/>
          <a:lstStyle>
            <a:lvl1pPr>
              <a:defRPr sz="792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B107D0E1-EAED-8E08-24BA-8F930364BA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5038" y="5243779"/>
            <a:ext cx="8083543" cy="1264284"/>
          </a:xfrm>
        </p:spPr>
        <p:txBody>
          <a:bodyPr>
            <a:normAutofit/>
          </a:bodyPr>
          <a:lstStyle>
            <a:lvl1pPr>
              <a:defRPr sz="352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="" xmlns:a16="http://schemas.microsoft.com/office/drawing/2014/main" id="{976CD4A8-8154-0AA2-A2AB-9AD82CD740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03258" y="189064"/>
            <a:ext cx="1930313" cy="1272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168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2142" y="2145792"/>
            <a:ext cx="9133382" cy="6749230"/>
          </a:xfrm>
        </p:spPr>
        <p:txBody>
          <a:bodyPr>
            <a:normAutofit/>
          </a:bodyPr>
          <a:lstStyle>
            <a:lvl1pPr>
              <a:defRPr sz="2700"/>
            </a:lvl1pPr>
            <a:lvl2pPr>
              <a:defRPr sz="2700"/>
            </a:lvl2pPr>
            <a:lvl3pPr>
              <a:defRPr sz="2700"/>
            </a:lvl3pPr>
            <a:lvl4pPr>
              <a:defRPr sz="2700"/>
            </a:lvl4pPr>
            <a:lvl5pPr>
              <a:defRPr sz="2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6811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2140" y="2145792"/>
            <a:ext cx="4343199" cy="67492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6">
            <a:extLst>
              <a:ext uri="{FF2B5EF4-FFF2-40B4-BE49-F238E27FC236}">
                <a16:creationId xmlns="" xmlns:a16="http://schemas.microsoft.com/office/drawing/2014/main" id="{904E943F-C687-D3B3-4E36-65D69E3E2F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31628" y="2145792"/>
            <a:ext cx="4343199" cy="67492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3321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="" xmlns:a16="http://schemas.microsoft.com/office/drawing/2014/main" id="{CB40353B-463E-6D13-F92E-564948AFA38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2140" y="2145792"/>
            <a:ext cx="4343199" cy="67492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90700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B0ABE10-5A8F-5044-434F-7434A0356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B85243B5-B498-1E60-5D02-983D13E82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EBAAA-29B5-4AF5-BC5F-7E580C29002D}" type="datetimeFigureOut">
              <a:rPr lang="en-US" smtClean="0"/>
              <a:pPr/>
              <a:t>3/24/2025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7DBD33E4-41B8-74EC-F9A4-3E1DCC0E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22A375B-2E8B-0F31-9DE4-A5F0682AD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832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2140" y="631560"/>
            <a:ext cx="9133383" cy="8180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5039" y="2123440"/>
            <a:ext cx="9133382" cy="58338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1446" y="9426840"/>
            <a:ext cx="2669491" cy="207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73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BEEBAAA-29B5-4AF5-BC5F-7E580C29002D}" type="datetimeFigureOut">
              <a:rPr lang="en-US" smtClean="0"/>
              <a:pPr/>
              <a:t>3/24/2025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786954" y="9426840"/>
            <a:ext cx="2359084" cy="207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73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05338" y="9426840"/>
            <a:ext cx="2669491" cy="2078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73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860EDB8-5305-433F-BE41-D7A86D811DB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="" xmlns:a16="http://schemas.microsoft.com/office/drawing/2014/main" id="{D8F39A1B-8AD1-2C34-AB40-00704468E828}"/>
              </a:ext>
            </a:extLst>
          </p:cNvPr>
          <p:cNvCxnSpPr>
            <a:cxnSpLocks/>
          </p:cNvCxnSpPr>
          <p:nvPr userDrawn="1"/>
        </p:nvCxnSpPr>
        <p:spPr>
          <a:xfrm>
            <a:off x="434569" y="1620520"/>
            <a:ext cx="9058885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4" r:id="rId2"/>
    <p:sldLayoutId id="2147483665" r:id="rId3"/>
    <p:sldLayoutId id="2147483666" r:id="rId4"/>
    <p:sldLayoutId id="2147483667" r:id="rId5"/>
  </p:sldLayoutIdLst>
  <p:txStyles>
    <p:titleStyle>
      <a:lvl1pPr algn="l" defTabSz="1341150" rtl="0" eaLnBrk="1" latinLnBrk="0" hangingPunct="1">
        <a:spcBef>
          <a:spcPct val="0"/>
        </a:spcBef>
        <a:buNone/>
        <a:defRPr sz="4107" kern="1200">
          <a:solidFill>
            <a:schemeClr val="bg2">
              <a:lumMod val="25000"/>
            </a:schemeClr>
          </a:solidFill>
          <a:latin typeface="+mn-lt"/>
          <a:ea typeface="+mj-ea"/>
          <a:cs typeface="+mj-cs"/>
        </a:defRPr>
      </a:lvl1pPr>
    </p:titleStyle>
    <p:bodyStyle>
      <a:lvl1pPr marL="0" indent="0" algn="l" defTabSz="1341150" rtl="0" eaLnBrk="1" latinLnBrk="0" hangingPunct="1">
        <a:lnSpc>
          <a:spcPct val="100000"/>
        </a:lnSpc>
        <a:spcBef>
          <a:spcPts val="1467"/>
        </a:spcBef>
        <a:spcAft>
          <a:spcPts val="1760"/>
        </a:spcAft>
        <a:buFontTx/>
        <a:buNone/>
        <a:defRPr lang="en-US" sz="2347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1pPr>
      <a:lvl2pPr marL="415757" indent="-415757" algn="l" defTabSz="1341150" rtl="0" eaLnBrk="1" latinLnBrk="0" hangingPunct="1">
        <a:lnSpc>
          <a:spcPct val="100000"/>
        </a:lnSpc>
        <a:spcBef>
          <a:spcPts val="1467"/>
        </a:spcBef>
        <a:spcAft>
          <a:spcPts val="1760"/>
        </a:spcAft>
        <a:buFont typeface="Arial" panose="020B0604020202020204" pitchFamily="34" charset="0"/>
        <a:buChar char="•"/>
        <a:defRPr lang="en-US" sz="2347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2pPr>
      <a:lvl3pPr marL="1005863" indent="-335288" algn="l" defTabSz="1341150" rtl="0" eaLnBrk="1" latinLnBrk="0" hangingPunct="1">
        <a:lnSpc>
          <a:spcPct val="100000"/>
        </a:lnSpc>
        <a:spcBef>
          <a:spcPts val="1467"/>
        </a:spcBef>
        <a:spcAft>
          <a:spcPts val="1760"/>
        </a:spcAft>
        <a:buFont typeface="Arial" panose="020B0604020202020204" pitchFamily="34" charset="0"/>
        <a:buChar char="•"/>
        <a:defRPr lang="en-US" sz="2347" kern="1200" dirty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3pPr>
      <a:lvl4pPr marL="1676438" indent="-335288" algn="l" defTabSz="1341150" rtl="0" eaLnBrk="1" latinLnBrk="0" hangingPunct="1">
        <a:lnSpc>
          <a:spcPct val="100000"/>
        </a:lnSpc>
        <a:spcBef>
          <a:spcPts val="1467"/>
        </a:spcBef>
        <a:spcAft>
          <a:spcPts val="1760"/>
        </a:spcAft>
        <a:buFont typeface="Arial" panose="020B0604020202020204" pitchFamily="34" charset="0"/>
        <a:buChar char="•"/>
        <a:defRPr lang="en-US" sz="2347" kern="1200" dirty="0" smtClean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4pPr>
      <a:lvl5pPr marL="2347013" indent="-335288" algn="l" defTabSz="1341150" rtl="0" eaLnBrk="1" latinLnBrk="0" hangingPunct="1">
        <a:lnSpc>
          <a:spcPct val="100000"/>
        </a:lnSpc>
        <a:spcBef>
          <a:spcPts val="1467"/>
        </a:spcBef>
        <a:spcAft>
          <a:spcPts val="1760"/>
        </a:spcAft>
        <a:buFont typeface="Arial" panose="020B0604020202020204" pitchFamily="34" charset="0"/>
        <a:buChar char="•"/>
        <a:defRPr lang="en-US" sz="2347" kern="1200" dirty="0" smtClean="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017589" indent="-335288" algn="l" defTabSz="1341150" rtl="0" eaLnBrk="1" latinLnBrk="0" hangingPunct="1">
        <a:lnSpc>
          <a:spcPct val="150000"/>
        </a:lnSpc>
        <a:spcBef>
          <a:spcPts val="1467"/>
        </a:spcBef>
        <a:spcAft>
          <a:spcPts val="1760"/>
        </a:spcAft>
        <a:buFont typeface="Arial" panose="020B0604020202020204" pitchFamily="34" charset="0"/>
        <a:buChar char="•"/>
        <a:defRPr lang="en-US" sz="176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3688164" indent="-335288" algn="l" defTabSz="1341150" rtl="0" eaLnBrk="1" latinLnBrk="0" hangingPunct="1">
        <a:lnSpc>
          <a:spcPct val="150000"/>
        </a:lnSpc>
        <a:spcBef>
          <a:spcPts val="1467"/>
        </a:spcBef>
        <a:spcAft>
          <a:spcPts val="1760"/>
        </a:spcAft>
        <a:buFont typeface="Arial" panose="020B0604020202020204" pitchFamily="34" charset="0"/>
        <a:buChar char="•"/>
        <a:defRPr lang="en-US" sz="176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4358739" indent="-335288" algn="l" defTabSz="1341150" rtl="0" eaLnBrk="1" latinLnBrk="0" hangingPunct="1">
        <a:lnSpc>
          <a:spcPct val="150000"/>
        </a:lnSpc>
        <a:spcBef>
          <a:spcPts val="1467"/>
        </a:spcBef>
        <a:spcAft>
          <a:spcPts val="1760"/>
        </a:spcAft>
        <a:buFont typeface="Arial" panose="020B0604020202020204" pitchFamily="34" charset="0"/>
        <a:buChar char="•"/>
        <a:defRPr lang="en-US" sz="176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5029314" indent="-335288" algn="l" defTabSz="134115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670575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34115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01172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268230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7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02345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4694027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364602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247">
          <p15:clr>
            <a:srgbClr val="F26B43"/>
          </p15:clr>
        </p15:guide>
        <p15:guide id="2" pos="274">
          <p15:clr>
            <a:srgbClr val="F26B43"/>
          </p15:clr>
        </p15:guide>
        <p15:guide id="3" pos="5965">
          <p15:clr>
            <a:srgbClr val="F26B43"/>
          </p15:clr>
        </p15:guide>
        <p15:guide id="4" orient="horz" pos="1338">
          <p15:clr>
            <a:srgbClr val="F26B43"/>
          </p15:clr>
        </p15:guide>
        <p15:guide id="5" orient="horz" pos="387">
          <p15:clr>
            <a:srgbClr val="F26B43"/>
          </p15:clr>
        </p15:guide>
        <p15:guide id="6" orient="horz" pos="1021">
          <p15:clr>
            <a:srgbClr val="F26B43"/>
          </p15:clr>
        </p15:guide>
        <p15:guide id="7" pos="301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s://kroki.io/mermaid/svg/eNrVVslu3DAMvecrhAFyzA_0liCXHLKgTXsNGJvjUaHFFeUJBnH_vZQl2fGCGQcIkMYXG-Qj9fhIcQbdtYTKgT4T_PwkdOK1-wzP_fNvLPxNKZ5k2RvJO2kqYUDj1IYapJoaayB6sW5IcA0ehZcayYOuqbP_Petejwh65fmeoUscgl3Zyk7thW2Md4cPp3wLvtjdb7eykKA-U7sHBQd03_FPw85TRHpjkOvmtLg9vuEJmeOXyXeE7ux68l-NNYv937SfuXzV2_Outl8um6_m5sIhH1xeHeYuva-nrHVg8lRyxLIn8J96uB7f0Pr5_sF4Wl1tnMRFV5jntw5pvPDWg6osKJqbuSOS_Dqm9h3bo6mVhXKkcZImedzjoZ7JJjVUM2OJVDhZe2nNmGbfkkTwstTSfOZNOz_ny6YgMKWdTL60wNr24sK-jtr9TWx2QN2s0ObN0C9DHRZM4xQ8J7399bCA6fZAQoS7kfKMfyACth2wLpopTd2RiO4_QmSKco8kUuiRkIE01LWzeyzFM9fJ4vbHZWVjd3dgSjWkFjEsj3bEpGLz3huSp3KnqPGmHsHHhxdgRIUGXRgBh7V1LMvWOgFKCb9DQoHGSy9xSqdtUyM4e85AOcVmDp70fk1IrnUNNndqFZVw7ZexWZ07fFkY_LGsUxXiDqa4QzcrAjQYXg4RnzvZ1ZHnP_GM-4Xnx-bJ65Q5ivoHmx0z2w==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expressjs.com/" TargetMode="External"/><Relationship Id="rId7" Type="http://schemas.openxmlformats.org/officeDocument/2006/relationships/hyperlink" Target="https://vercel.com/docs" TargetMode="External"/><Relationship Id="rId2" Type="http://schemas.openxmlformats.org/officeDocument/2006/relationships/hyperlink" Target="https://www.mongodb.com/doc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ostman.com/" TargetMode="External"/><Relationship Id="rId5" Type="http://schemas.openxmlformats.org/officeDocument/2006/relationships/hyperlink" Target="https://getbootstrap.com/" TargetMode="External"/><Relationship Id="rId4" Type="http://schemas.openxmlformats.org/officeDocument/2006/relationships/hyperlink" Target="https://react.dev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D66E636-D1D5-3AAC-5CD5-A2F5C585C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037" y="3670324"/>
            <a:ext cx="9295797" cy="1341120"/>
          </a:xfrm>
        </p:spPr>
        <p:txBody>
          <a:bodyPr>
            <a:noAutofit/>
          </a:bodyPr>
          <a:lstStyle/>
          <a:p>
            <a:pPr algn="ctr"/>
            <a:r>
              <a:rPr lang="en-IN" sz="4000" dirty="0"/>
              <a:t>BACHELOR OF COMPUTER APPLICATION [BCA] Year: 2024– 2025</a:t>
            </a:r>
            <a:r>
              <a:rPr lang="en-IN" sz="3000" dirty="0"/>
              <a:t/>
            </a:r>
            <a:br>
              <a:rPr lang="en-IN" sz="3000" dirty="0"/>
            </a:br>
            <a:endParaRPr lang="en-US" sz="3000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E831F0C-52BB-6204-5BF6-C4DDD23942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5244" y="5917663"/>
            <a:ext cx="9295797" cy="1264284"/>
          </a:xfrm>
        </p:spPr>
        <p:txBody>
          <a:bodyPr>
            <a:normAutofit/>
          </a:bodyPr>
          <a:lstStyle/>
          <a:p>
            <a:pPr algn="ctr"/>
            <a:r>
              <a:rPr lang="en-IN" dirty="0"/>
              <a:t>M. K. INSTITUTE OF COMPUTER STUDIES </a:t>
            </a:r>
            <a:endParaRPr lang="en-US" dirty="0"/>
          </a:p>
        </p:txBody>
      </p:sp>
      <p:pic>
        <p:nvPicPr>
          <p:cNvPr id="9" name="drawingObject1"/>
          <p:cNvPicPr/>
          <p:nvPr/>
        </p:nvPicPr>
        <p:blipFill>
          <a:blip r:embed="rId2"/>
          <a:stretch/>
        </p:blipFill>
        <p:spPr>
          <a:xfrm>
            <a:off x="144428" y="218661"/>
            <a:ext cx="9516407" cy="1391478"/>
          </a:xfrm>
          <a:prstGeom prst="rect">
            <a:avLst/>
          </a:prstGeom>
          <a:noFill/>
        </p:spPr>
      </p:pic>
      <p:sp>
        <p:nvSpPr>
          <p:cNvPr id="7" name="Rectangle 6"/>
          <p:cNvSpPr/>
          <p:nvPr/>
        </p:nvSpPr>
        <p:spPr>
          <a:xfrm>
            <a:off x="1306927" y="1560798"/>
            <a:ext cx="5292655" cy="4993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14905" algn="ctr">
              <a:lnSpc>
                <a:spcPct val="107000"/>
              </a:lnSpc>
              <a:spcAft>
                <a:spcPts val="0"/>
              </a:spcAft>
            </a:pPr>
            <a:r>
              <a:rPr lang="en-IN" sz="2600" spc="-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Pr</a:t>
            </a:r>
            <a:r>
              <a:rPr lang="en-IN" sz="2600" spc="-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o</a:t>
            </a:r>
            <a:r>
              <a:rPr lang="en-IN" sz="2600" spc="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j</a:t>
            </a:r>
            <a:r>
              <a:rPr lang="en-IN" sz="2600" spc="-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e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ct</a:t>
            </a:r>
            <a:r>
              <a:rPr lang="en-IN" sz="2600" spc="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spc="1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R</a:t>
            </a:r>
            <a:r>
              <a:rPr lang="en-IN" sz="2600" spc="-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e</a:t>
            </a:r>
            <a:r>
              <a:rPr lang="en-IN" sz="2600" spc="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p</a:t>
            </a:r>
            <a:r>
              <a:rPr lang="en-IN" sz="2600" spc="-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o</a:t>
            </a:r>
            <a:r>
              <a:rPr lang="en-IN" sz="2600" spc="-1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r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t</a:t>
            </a:r>
            <a:r>
              <a:rPr lang="en-IN" sz="2600" spc="1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spc="-3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O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n</a:t>
            </a:r>
            <a:endParaRPr lang="en-IN" sz="2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Shrut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74464" y="2224474"/>
            <a:ext cx="252633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4000" b="1" spc="-10" dirty="0" smtClean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FbScore</a:t>
            </a:r>
            <a:endParaRPr lang="en-IN" sz="4000" dirty="0"/>
          </a:p>
        </p:txBody>
      </p:sp>
      <p:sp>
        <p:nvSpPr>
          <p:cNvPr id="10" name="Rectangle 9"/>
          <p:cNvSpPr/>
          <p:nvPr/>
        </p:nvSpPr>
        <p:spPr>
          <a:xfrm>
            <a:off x="365038" y="2956983"/>
            <a:ext cx="9295797" cy="4993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58240" algn="ctr">
              <a:lnSpc>
                <a:spcPct val="107000"/>
              </a:lnSpc>
              <a:spcAft>
                <a:spcPts val="0"/>
              </a:spcAft>
            </a:pPr>
            <a:r>
              <a:rPr lang="en-IN" sz="2600" spc="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S</a:t>
            </a:r>
            <a:r>
              <a:rPr lang="en-IN" sz="2600" spc="-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u</a:t>
            </a:r>
            <a:r>
              <a:rPr lang="en-IN" sz="2600" spc="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b</a:t>
            </a:r>
            <a:r>
              <a:rPr lang="en-IN" sz="2600" spc="-2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m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i</a:t>
            </a:r>
            <a:r>
              <a:rPr lang="en-IN" sz="2600" spc="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t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ted</a:t>
            </a:r>
            <a:r>
              <a:rPr lang="en-IN" sz="2600" spc="3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spc="-3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f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or P</a:t>
            </a:r>
            <a:r>
              <a:rPr lang="en-IN" sz="2600" spc="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a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r</a:t>
            </a:r>
            <a:r>
              <a:rPr lang="en-IN" sz="2600" spc="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t</a:t>
            </a:r>
            <a:r>
              <a:rPr lang="en-IN" sz="2600" spc="-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i</a:t>
            </a:r>
            <a:r>
              <a:rPr lang="en-IN" sz="2600" spc="2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a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l</a:t>
            </a:r>
            <a:r>
              <a:rPr lang="en-IN" sz="2600" spc="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Ful</a:t>
            </a:r>
            <a:r>
              <a:rPr lang="en-IN" sz="2600" spc="-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f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i</a:t>
            </a:r>
            <a:r>
              <a:rPr lang="en-IN" sz="2600" spc="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l</a:t>
            </a:r>
            <a:r>
              <a:rPr lang="en-IN" sz="2600" spc="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m</a:t>
            </a:r>
            <a:r>
              <a:rPr lang="en-IN" sz="2600" spc="-2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e</a:t>
            </a:r>
            <a:r>
              <a:rPr lang="en-IN" sz="2600" spc="2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n</a:t>
            </a:r>
            <a:r>
              <a:rPr lang="en-IN" sz="2600" spc="-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t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tow</a:t>
            </a:r>
            <a:r>
              <a:rPr lang="en-IN" sz="2600" spc="2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a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rds</a:t>
            </a:r>
            <a:r>
              <a:rPr lang="en-IN" sz="2600" spc="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t</a:t>
            </a:r>
            <a:r>
              <a:rPr lang="en-IN" sz="2600" spc="-2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h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e</a:t>
            </a:r>
            <a:r>
              <a:rPr lang="en-IN" sz="2600" spc="1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D</a:t>
            </a:r>
            <a:r>
              <a:rPr lang="en-IN" sz="2600" spc="3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e</a:t>
            </a:r>
            <a:r>
              <a:rPr lang="en-IN" sz="2600" spc="-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g</a:t>
            </a:r>
            <a:r>
              <a:rPr lang="en-IN" sz="2600" spc="-1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r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ee</a:t>
            </a:r>
            <a:r>
              <a:rPr lang="en-IN" sz="2600" spc="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spc="2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O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f</a:t>
            </a:r>
            <a:endParaRPr lang="en-IN" sz="2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Shrut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485831" y="5204322"/>
            <a:ext cx="5332412" cy="4993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472690" algn="ctr">
              <a:lnSpc>
                <a:spcPct val="107000"/>
              </a:lnSpc>
              <a:spcAft>
                <a:spcPts val="0"/>
              </a:spcAft>
            </a:pPr>
            <a:r>
              <a:rPr lang="en-IN" sz="2600" spc="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S</a:t>
            </a:r>
            <a:r>
              <a:rPr lang="en-IN" sz="2600" spc="1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ub</a:t>
            </a:r>
            <a:r>
              <a:rPr lang="en-IN" sz="2600" spc="-3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m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itted</a:t>
            </a:r>
            <a:r>
              <a:rPr lang="en-IN" sz="2600" spc="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spc="-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T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O:</a:t>
            </a:r>
            <a:endParaRPr lang="en-IN" sz="2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Shruti"/>
            </a:endParaRP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auto">
          <a:xfrm>
            <a:off x="0" y="0"/>
            <a:ext cx="99329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5" name="Rectangle 14"/>
          <p:cNvSpPr/>
          <p:nvPr/>
        </p:nvSpPr>
        <p:spPr>
          <a:xfrm>
            <a:off x="926979" y="6755456"/>
            <a:ext cx="7951303" cy="484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635" marR="2064385" algn="ctr">
              <a:lnSpc>
                <a:spcPct val="98000"/>
              </a:lnSpc>
              <a:spcAft>
                <a:spcPts val="0"/>
              </a:spcAft>
            </a:pPr>
            <a:r>
              <a:rPr lang="en-IN" sz="2600" b="1" spc="2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U</a:t>
            </a:r>
            <a:r>
              <a:rPr lang="en-IN" sz="2600" b="1" spc="-3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n</a:t>
            </a:r>
            <a:r>
              <a:rPr lang="en-IN" sz="2600" b="1" spc="-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d</a:t>
            </a:r>
            <a:r>
              <a:rPr lang="en-IN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er</a:t>
            </a:r>
            <a:r>
              <a:rPr lang="en-IN" sz="2600" spc="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b="1" spc="1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t</a:t>
            </a:r>
            <a:r>
              <a:rPr lang="en-IN" sz="2600" b="1" spc="-2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h</a:t>
            </a:r>
            <a:r>
              <a:rPr lang="en-IN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e</a:t>
            </a:r>
            <a:r>
              <a:rPr lang="en-IN" sz="2600" spc="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b="1" spc="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G</a:t>
            </a:r>
            <a:r>
              <a:rPr lang="en-IN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ui</a:t>
            </a:r>
            <a:r>
              <a:rPr lang="en-IN" sz="2600" b="1" spc="-1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d</a:t>
            </a:r>
            <a:r>
              <a:rPr lang="en-IN" sz="2600" b="1" spc="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a</a:t>
            </a:r>
            <a:r>
              <a:rPr lang="en-IN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nce</a:t>
            </a:r>
            <a:r>
              <a:rPr lang="en-IN" sz="2600" spc="35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b="1" spc="-2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o</a:t>
            </a:r>
            <a:r>
              <a:rPr lang="en-IN" sz="26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f</a:t>
            </a:r>
            <a:r>
              <a:rPr lang="en-IN" sz="2600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endParaRPr lang="en-IN" sz="2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Shrut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971670" y="7222575"/>
            <a:ext cx="198964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sz="2600" b="1" dirty="0" smtClean="0">
                <a:solidFill>
                  <a:srgbClr val="FF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Chirag Patel</a:t>
            </a:r>
            <a:endParaRPr lang="en-IN" sz="2600" dirty="0"/>
          </a:p>
        </p:txBody>
      </p:sp>
      <p:sp>
        <p:nvSpPr>
          <p:cNvPr id="17" name="Rectangle 16"/>
          <p:cNvSpPr/>
          <p:nvPr/>
        </p:nvSpPr>
        <p:spPr>
          <a:xfrm>
            <a:off x="1485831" y="7806698"/>
            <a:ext cx="4662495" cy="4993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543175" algn="ctr">
              <a:lnSpc>
                <a:spcPct val="107000"/>
              </a:lnSpc>
              <a:spcAft>
                <a:spcPts val="0"/>
              </a:spcAft>
            </a:pPr>
            <a:r>
              <a:rPr lang="en-IN" sz="2600" b="1" spc="-5" dirty="0">
                <a:solidFill>
                  <a:srgbClr val="0E233D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Sub</a:t>
            </a:r>
            <a:r>
              <a:rPr lang="en-IN" sz="2600" b="1" spc="-45" dirty="0">
                <a:solidFill>
                  <a:srgbClr val="0E233D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m</a:t>
            </a:r>
            <a:r>
              <a:rPr lang="en-IN" sz="2600" b="1" spc="5" dirty="0">
                <a:solidFill>
                  <a:srgbClr val="0E233D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i</a:t>
            </a:r>
            <a:r>
              <a:rPr lang="en-IN" sz="2600" b="1" spc="-5" dirty="0">
                <a:solidFill>
                  <a:srgbClr val="0E233D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t</a:t>
            </a:r>
            <a:r>
              <a:rPr lang="en-IN" sz="2600" b="1" spc="-10" dirty="0">
                <a:solidFill>
                  <a:srgbClr val="0E233D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t</a:t>
            </a:r>
            <a:r>
              <a:rPr lang="en-IN" sz="2600" b="1" dirty="0">
                <a:solidFill>
                  <a:srgbClr val="0E233D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ed</a:t>
            </a:r>
            <a:r>
              <a:rPr lang="en-IN" sz="2600" dirty="0">
                <a:solidFill>
                  <a:srgbClr val="0E233D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 </a:t>
            </a:r>
            <a:r>
              <a:rPr lang="en-IN" sz="2600" b="1" dirty="0">
                <a:solidFill>
                  <a:srgbClr val="0E233D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by</a:t>
            </a:r>
            <a:endParaRPr lang="en-IN" sz="2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Shruti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234217" y="8579209"/>
            <a:ext cx="6274475" cy="2936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1200"/>
              </a:lnSpc>
              <a:spcAft>
                <a:spcPts val="90"/>
              </a:spcAft>
            </a:pPr>
            <a:r>
              <a:rPr lang="en-IN" sz="2600" b="1" dirty="0"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Seat </a:t>
            </a:r>
            <a:r>
              <a:rPr lang="en-IN" sz="2600" b="1" dirty="0" smtClean="0">
                <a:latin typeface="Times New Roman" panose="02020603050405020304" pitchFamily="18" charset="0"/>
                <a:ea typeface="Times New Roman" panose="02020603050405020304" pitchFamily="18" charset="0"/>
                <a:cs typeface="Shruti"/>
              </a:rPr>
              <a:t>no:  975, Name: Mohmed Imran Patel</a:t>
            </a:r>
            <a:endParaRPr lang="en-IN" sz="2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Shruti"/>
            </a:endParaRPr>
          </a:p>
        </p:txBody>
      </p:sp>
    </p:spTree>
    <p:extLst>
      <p:ext uri="{BB962C8B-B14F-4D97-AF65-F5344CB8AC3E}">
        <p14:creationId xmlns:p14="http://schemas.microsoft.com/office/powerpoint/2010/main" val="259964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74" y="631560"/>
            <a:ext cx="9350050" cy="818083"/>
          </a:xfrm>
        </p:spPr>
        <p:txBody>
          <a:bodyPr>
            <a:noAutofit/>
          </a:bodyPr>
          <a:lstStyle/>
          <a:p>
            <a:r>
              <a:rPr lang="en-IN" sz="3300" dirty="0" smtClean="0"/>
              <a:t>Requirement Analysis &amp; Development Process</a:t>
            </a:r>
            <a:endParaRPr lang="en-IN" sz="33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1828800"/>
            <a:ext cx="9133382" cy="8021782"/>
          </a:xfrm>
        </p:spPr>
        <p:txBody>
          <a:bodyPr>
            <a:normAutofit fontScale="92500" lnSpcReduction="20000"/>
          </a:bodyPr>
          <a:lstStyle/>
          <a:p>
            <a:r>
              <a:rPr lang="en-IN" b="1" dirty="0"/>
              <a:t>Requirement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Admin manages platform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Team owners handle teams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Match officials update matches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Players join teams, view matches</a:t>
            </a:r>
          </a:p>
          <a:p>
            <a:r>
              <a:rPr lang="en-IN" b="1" dirty="0"/>
              <a:t>Development Process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Defined user roles &amp; features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Built MongoDB database, Express.js APIs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Developed UI in React.js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Functional testing, optimization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Hosted on Vercel, updates</a:t>
            </a:r>
          </a:p>
        </p:txBody>
      </p:sp>
    </p:spTree>
    <p:extLst>
      <p:ext uri="{BB962C8B-B14F-4D97-AF65-F5344CB8AC3E}">
        <p14:creationId xmlns:p14="http://schemas.microsoft.com/office/powerpoint/2010/main" val="2660547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Advantages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2145792"/>
            <a:ext cx="9133382" cy="7341108"/>
          </a:xfrm>
        </p:spPr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IN" b="1" dirty="0" smtClean="0"/>
              <a:t>User </a:t>
            </a:r>
            <a:r>
              <a:rPr lang="en-IN" b="1" dirty="0"/>
              <a:t>Role Management</a:t>
            </a:r>
            <a:r>
              <a:rPr lang="en-IN" dirty="0"/>
              <a:t> – Ensures controlled access</a:t>
            </a:r>
            <a:r>
              <a:rPr lang="en-IN" dirty="0" smtClean="0"/>
              <a:t>.</a:t>
            </a:r>
          </a:p>
          <a:p>
            <a:pPr marL="514350" indent="-514350">
              <a:buAutoNum type="arabicPeriod"/>
            </a:pPr>
            <a:r>
              <a:rPr lang="en-US" b="1" dirty="0"/>
              <a:t>Efficient Team Handling</a:t>
            </a:r>
            <a:r>
              <a:rPr lang="en-US" dirty="0"/>
              <a:t> – Owners recruit &amp; manage players</a:t>
            </a:r>
            <a:r>
              <a:rPr lang="en-US" dirty="0" smtClean="0"/>
              <a:t>.</a:t>
            </a:r>
          </a:p>
          <a:p>
            <a:pPr marL="514350" indent="-514350">
              <a:buAutoNum type="arabicPeriod"/>
            </a:pPr>
            <a:r>
              <a:rPr lang="en-US" b="1" dirty="0"/>
              <a:t>Match Scheduling &amp; Updates</a:t>
            </a:r>
            <a:r>
              <a:rPr lang="en-US" dirty="0"/>
              <a:t> – Officials update in real-time</a:t>
            </a:r>
            <a:r>
              <a:rPr lang="en-US" dirty="0" smtClean="0"/>
              <a:t>.</a:t>
            </a:r>
          </a:p>
          <a:p>
            <a:pPr marL="514350" indent="-514350">
              <a:buAutoNum type="arabicPeriod"/>
            </a:pPr>
            <a:r>
              <a:rPr lang="en-US" b="1" dirty="0"/>
              <a:t>Real-time Scores &amp; Stats</a:t>
            </a:r>
            <a:r>
              <a:rPr lang="en-US" dirty="0"/>
              <a:t> – Tracks performance accurately</a:t>
            </a:r>
            <a:r>
              <a:rPr lang="en-US" dirty="0" smtClean="0"/>
              <a:t>.</a:t>
            </a:r>
          </a:p>
          <a:p>
            <a:pPr marL="514350" indent="-514350">
              <a:buAutoNum type="arabicPeriod"/>
            </a:pPr>
            <a:r>
              <a:rPr lang="en-US" b="1" dirty="0"/>
              <a:t>Automated Record Keeping</a:t>
            </a:r>
            <a:r>
              <a:rPr lang="en-US" dirty="0"/>
              <a:t> – Reduces errors</a:t>
            </a:r>
            <a:r>
              <a:rPr lang="en-US" dirty="0" smtClean="0"/>
              <a:t>.</a:t>
            </a:r>
          </a:p>
          <a:p>
            <a:pPr marL="514350" indent="-514350">
              <a:buAutoNum type="arabicPeriod"/>
            </a:pPr>
            <a:r>
              <a:rPr lang="en-US" b="1" dirty="0"/>
              <a:t>Scalable &amp; Accessible</a:t>
            </a:r>
            <a:r>
              <a:rPr lang="en-US" dirty="0"/>
              <a:t> – Web-based, available anywhere</a:t>
            </a:r>
            <a:r>
              <a:rPr lang="en-US" dirty="0" smtClean="0"/>
              <a:t>.</a:t>
            </a:r>
          </a:p>
          <a:p>
            <a:pPr marL="514350" indent="-514350">
              <a:buAutoNum type="arabicPeriod"/>
            </a:pPr>
            <a:r>
              <a:rPr lang="en-IN" b="1" dirty="0"/>
              <a:t>User-Friendly Interface</a:t>
            </a:r>
            <a:r>
              <a:rPr lang="en-IN" dirty="0"/>
              <a:t> – Easy navigation.</a:t>
            </a:r>
            <a:endParaRPr lang="en-US" dirty="0" smtClean="0"/>
          </a:p>
          <a:p>
            <a:pPr marL="514350" indent="-514350">
              <a:buAutoNum type="arabicPeriod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9602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Security &amp; Precautions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2145792"/>
            <a:ext cx="9133382" cy="7442708"/>
          </a:xfrm>
        </p:spPr>
        <p:txBody>
          <a:bodyPr>
            <a:normAutofit/>
          </a:bodyPr>
          <a:lstStyle/>
          <a:p>
            <a:r>
              <a:rPr lang="en-US" b="1" dirty="0"/>
              <a:t>Security Issues: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Unauthorized access &amp; data breaches.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Injection &amp; DDoS attacks.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Weak authentication risks.</a:t>
            </a:r>
          </a:p>
          <a:p>
            <a:r>
              <a:rPr lang="en-IN" b="1" dirty="0"/>
              <a:t>Precautions Taken:</a:t>
            </a:r>
            <a:endParaRPr lang="en-IN" dirty="0"/>
          </a:p>
          <a:p>
            <a:r>
              <a:rPr lang="en-IN" b="1" dirty="0"/>
              <a:t>Authentication</a:t>
            </a:r>
            <a:r>
              <a:rPr lang="en-IN" dirty="0"/>
              <a:t> – Secure login with hashed passwords.</a:t>
            </a:r>
          </a:p>
          <a:p>
            <a:r>
              <a:rPr lang="en-IN" b="1" dirty="0"/>
              <a:t>JWT Authorization</a:t>
            </a:r>
            <a:r>
              <a:rPr lang="en-IN" dirty="0"/>
              <a:t> – Controls user access.</a:t>
            </a:r>
          </a:p>
          <a:p>
            <a:r>
              <a:rPr lang="en-IN" b="1" dirty="0"/>
              <a:t>Data Encryption</a:t>
            </a:r>
            <a:r>
              <a:rPr lang="en-IN" dirty="0"/>
              <a:t> – Protects sensitive info.</a:t>
            </a:r>
          </a:p>
          <a:p>
            <a:r>
              <a:rPr lang="en-IN" b="1" dirty="0"/>
              <a:t>Input Validation</a:t>
            </a:r>
            <a:r>
              <a:rPr lang="en-IN" dirty="0"/>
              <a:t> – Prevents injection risks.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62381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Overview of Main </a:t>
            </a:r>
            <a:r>
              <a:rPr lang="en-IN" dirty="0" smtClean="0"/>
              <a:t>Entities Schema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 smtClean="0"/>
              <a:t>Admin:</a:t>
            </a:r>
          </a:p>
          <a:p>
            <a:pPr marL="514350" indent="-514350">
              <a:buAutoNum type="arabicPeriod"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2. Match Official:</a:t>
            </a:r>
          </a:p>
          <a:p>
            <a:endParaRPr lang="en-US" dirty="0" smtClean="0"/>
          </a:p>
          <a:p>
            <a:r>
              <a:rPr lang="en-US" dirty="0" smtClean="0"/>
              <a:t>3. Team </a:t>
            </a:r>
          </a:p>
          <a:p>
            <a:endParaRPr lang="en-IN" dirty="0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2303503"/>
              </p:ext>
            </p:extLst>
          </p:nvPr>
        </p:nvGraphicFramePr>
        <p:xfrm>
          <a:off x="530246" y="2669718"/>
          <a:ext cx="6841650" cy="166052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48678"/>
                <a:gridCol w="1448678"/>
                <a:gridCol w="1448678"/>
                <a:gridCol w="2495616"/>
              </a:tblGrid>
              <a:tr h="2354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Field Name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Data Type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Constraints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Description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354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name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String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Required, Trim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Admin's full name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354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pic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Optional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Profile picture URL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354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adminId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Required, Unique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Unique admin identifier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354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password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Required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Admin account password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483403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timestamps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Date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Auto-generated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Record creation and update timestamps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9426755"/>
              </p:ext>
            </p:extLst>
          </p:nvPr>
        </p:nvGraphicFramePr>
        <p:xfrm>
          <a:off x="575469" y="5148261"/>
          <a:ext cx="5898357" cy="108108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966119"/>
                <a:gridCol w="1966119"/>
                <a:gridCol w="1966119"/>
              </a:tblGrid>
              <a:tr h="2702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Field Name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Data Type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Constraints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702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name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702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email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Required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702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password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Required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3188133"/>
              </p:ext>
            </p:extLst>
          </p:nvPr>
        </p:nvGraphicFramePr>
        <p:xfrm>
          <a:off x="492767" y="6875462"/>
          <a:ext cx="6495861" cy="230664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165287"/>
                <a:gridCol w="2165287"/>
                <a:gridCol w="2165287"/>
              </a:tblGrid>
              <a:tr h="2883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Field Name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Data Type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Constraints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883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teamname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Required, Unique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883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teamlogo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Default: Empty 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883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country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883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createdBy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883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email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883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password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8833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active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Boolean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Default: True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69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Overview of Main Entities Schema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4. User: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5. Match</a:t>
            </a:r>
          </a:p>
          <a:p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6959030"/>
              </p:ext>
            </p:extLst>
          </p:nvPr>
        </p:nvGraphicFramePr>
        <p:xfrm>
          <a:off x="473865" y="2631278"/>
          <a:ext cx="6320634" cy="269001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106878"/>
                <a:gridCol w="2106878"/>
                <a:gridCol w="2106878"/>
              </a:tblGrid>
              <a:tr h="2445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Field Name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Data Type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Constraints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445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name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445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email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Required, Unique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445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dob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Date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445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gender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445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country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445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password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445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position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445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foot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445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pic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Optional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24454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active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Boolean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Default: True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007966"/>
              </p:ext>
            </p:extLst>
          </p:nvPr>
        </p:nvGraphicFramePr>
        <p:xfrm>
          <a:off x="362140" y="6032498"/>
          <a:ext cx="7930959" cy="286252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643653"/>
                <a:gridCol w="2643653"/>
                <a:gridCol w="2643653"/>
              </a:tblGrid>
              <a:tr h="1881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Field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Type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Description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1881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teamA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ObjectId (ref: Team)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1881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teamB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ObjectId (ref: Team)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3863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score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Object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Default: {teamA: 0, teamB: 0}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3863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goals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Array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Scorer, Assist, Team, Timestamp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1881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match_date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1881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match_time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3863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status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Enum: Upcoming, Live, etc. (Default: Upcoming)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1881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mvp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ObjectId (ref: Player)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Optional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38635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createdBy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ObjectId (ref: MatchOfficial)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Required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  <a:tr h="18815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timestamps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Boolean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True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Shruti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62934" y="5931120"/>
            <a:ext cx="14358800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kumimoji="0" 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7773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 Flow </a:t>
            </a:r>
            <a:r>
              <a:rPr lang="en-IN" dirty="0" smtClean="0"/>
              <a:t>Diagram-Context Level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" y="2286000"/>
            <a:ext cx="9132888" cy="7162800"/>
          </a:xfrm>
        </p:spPr>
      </p:pic>
    </p:spTree>
    <p:extLst>
      <p:ext uri="{BB962C8B-B14F-4D97-AF65-F5344CB8AC3E}">
        <p14:creationId xmlns:p14="http://schemas.microsoft.com/office/powerpoint/2010/main" val="47092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Data Flow </a:t>
            </a:r>
            <a:r>
              <a:rPr lang="en-IN" dirty="0" smtClean="0"/>
              <a:t>Diagram-1</a:t>
            </a:r>
            <a:r>
              <a:rPr lang="en-IN" baseline="30000" dirty="0" smtClean="0"/>
              <a:t>st</a:t>
            </a:r>
            <a:r>
              <a:rPr lang="en-IN" dirty="0" smtClean="0"/>
              <a:t> Level for Admin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" y="2146300"/>
            <a:ext cx="8229600" cy="7607300"/>
          </a:xfrm>
        </p:spPr>
      </p:pic>
    </p:spTree>
    <p:extLst>
      <p:ext uri="{BB962C8B-B14F-4D97-AF65-F5344CB8AC3E}">
        <p14:creationId xmlns:p14="http://schemas.microsoft.com/office/powerpoint/2010/main" val="212527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Data Flow Diagram-1</a:t>
            </a:r>
            <a:r>
              <a:rPr lang="en-IN" baseline="30000" dirty="0"/>
              <a:t>st</a:t>
            </a:r>
            <a:r>
              <a:rPr lang="en-IN" dirty="0"/>
              <a:t> Level for </a:t>
            </a:r>
            <a:r>
              <a:rPr lang="en-IN" dirty="0" smtClean="0"/>
              <a:t>Team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400" y="1930400"/>
            <a:ext cx="8064499" cy="7861300"/>
          </a:xfrm>
        </p:spPr>
      </p:pic>
    </p:spTree>
    <p:extLst>
      <p:ext uri="{BB962C8B-B14F-4D97-AF65-F5344CB8AC3E}">
        <p14:creationId xmlns:p14="http://schemas.microsoft.com/office/powerpoint/2010/main" val="2628295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3200" dirty="0"/>
              <a:t>Data Flow Diagram-1</a:t>
            </a:r>
            <a:r>
              <a:rPr lang="en-IN" sz="3200" baseline="30000" dirty="0"/>
              <a:t>st</a:t>
            </a:r>
            <a:r>
              <a:rPr lang="en-IN" sz="3200" dirty="0"/>
              <a:t> Level for </a:t>
            </a:r>
            <a:r>
              <a:rPr lang="en-IN" sz="3200" dirty="0" smtClean="0"/>
              <a:t>Match Official</a:t>
            </a:r>
            <a:endParaRPr lang="en-IN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150" y="1914071"/>
            <a:ext cx="7734300" cy="7041243"/>
          </a:xfrm>
        </p:spPr>
      </p:pic>
    </p:spTree>
    <p:extLst>
      <p:ext uri="{BB962C8B-B14F-4D97-AF65-F5344CB8AC3E}">
        <p14:creationId xmlns:p14="http://schemas.microsoft.com/office/powerpoint/2010/main" val="66397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Data Flow Diagram-1</a:t>
            </a:r>
            <a:r>
              <a:rPr lang="en-IN" baseline="30000" dirty="0"/>
              <a:t>st</a:t>
            </a:r>
            <a:r>
              <a:rPr lang="en-IN" dirty="0"/>
              <a:t> Level for </a:t>
            </a:r>
            <a:r>
              <a:rPr lang="en-IN" dirty="0" smtClean="0"/>
              <a:t>Player</a:t>
            </a:r>
            <a:endParaRPr lang="en-IN" dirty="0"/>
          </a:p>
        </p:txBody>
      </p:sp>
      <p:pic>
        <p:nvPicPr>
          <p:cNvPr id="8" name="Content Placeholder 7" descr="F:\Work\Documentation &amp; Reports\Word &amp; Ppt\1st level dfd for player.jpeg"/>
          <p:cNvPicPr>
            <a:picLocks noGrp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7943" y="1872343"/>
            <a:ext cx="8026400" cy="79102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950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D66E636-D1D5-3AAC-5CD5-A2F5C585C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>
                <a:solidFill>
                  <a:schemeClr val="bg2">
                    <a:lumMod val="25000"/>
                  </a:schemeClr>
                </a:solidFill>
              </a:rPr>
              <a:t>FbScore</a:t>
            </a:r>
            <a:endParaRPr lang="en-US" sz="5400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E831F0C-52BB-6204-5BF6-C4DDD23942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5038" y="4885970"/>
            <a:ext cx="9295797" cy="1264284"/>
          </a:xfrm>
        </p:spPr>
        <p:txBody>
          <a:bodyPr>
            <a:normAutofit/>
          </a:bodyPr>
          <a:lstStyle/>
          <a:p>
            <a:r>
              <a:rPr lang="en-US" dirty="0"/>
              <a:t>A Comprehensive Football Management System for Teams, Players, and Match Officials</a:t>
            </a:r>
          </a:p>
        </p:txBody>
      </p:sp>
    </p:spTree>
    <p:extLst>
      <p:ext uri="{BB962C8B-B14F-4D97-AF65-F5344CB8AC3E}">
        <p14:creationId xmlns:p14="http://schemas.microsoft.com/office/powerpoint/2010/main" val="235087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ER-Diagram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362142" y="1799771"/>
            <a:ext cx="9133382" cy="7095251"/>
          </a:xfrm>
        </p:spPr>
        <p:txBody>
          <a:bodyPr/>
          <a:lstStyle/>
          <a:p>
            <a:pPr lvl="0"/>
            <a:r>
              <a:rPr lang="en-IN" b="1" u="sng" dirty="0">
                <a:hlinkClick r:id="rId2"/>
              </a:rPr>
              <a:t>Click here for Live Demo</a:t>
            </a:r>
            <a:endParaRPr lang="en-IN" dirty="0"/>
          </a:p>
          <a:p>
            <a:r>
              <a:rPr lang="en-IN" dirty="0"/>
              <a:t> </a:t>
            </a:r>
          </a:p>
          <a:p>
            <a:r>
              <a:rPr lang="en-IN" dirty="0"/>
              <a:t> </a:t>
            </a:r>
          </a:p>
          <a:p>
            <a:endParaRPr lang="en-IN" dirty="0"/>
          </a:p>
        </p:txBody>
      </p:sp>
      <p:pic>
        <p:nvPicPr>
          <p:cNvPr id="6" name="Picture 5" descr="C:\Users\Lenovo\Downloads\erdiagram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140" y="2554514"/>
            <a:ext cx="8999574" cy="71410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129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Testing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/>
              <a:t>What is System Testing?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Ensures all modules function correctly and work together.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Verifies </a:t>
            </a:r>
            <a:r>
              <a:rPr lang="en-US" b="1" dirty="0"/>
              <a:t>functional correctness, performance efficiency, and reliability</a:t>
            </a:r>
            <a:r>
              <a:rPr lang="en-US" dirty="0"/>
              <a:t>.</a:t>
            </a:r>
          </a:p>
          <a:p>
            <a:r>
              <a:rPr lang="en-US" b="1" dirty="0"/>
              <a:t>Testing methods used:</a:t>
            </a:r>
          </a:p>
          <a:p>
            <a:pPr lvl="1"/>
            <a:r>
              <a:rPr lang="en-US" dirty="0"/>
              <a:t>Unit Testing</a:t>
            </a:r>
          </a:p>
          <a:p>
            <a:pPr lvl="1"/>
            <a:r>
              <a:rPr lang="en-US" dirty="0"/>
              <a:t>Postman API Testing</a:t>
            </a:r>
          </a:p>
          <a:p>
            <a:pPr lvl="1"/>
            <a:r>
              <a:rPr lang="en-US" dirty="0"/>
              <a:t>Response Time Analysis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42647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Unit Testing &amp;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1814286"/>
            <a:ext cx="9133382" cy="7806792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Unit Testing</a:t>
            </a:r>
            <a:r>
              <a:rPr lang="en-US" dirty="0"/>
              <a:t> ensures individual components work correctly before integration</a:t>
            </a:r>
            <a:r>
              <a:rPr lang="en-US" dirty="0" smtClean="0"/>
              <a:t>.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Key Modules Tested: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User Authentication – Signup, Signin, Password hashing, Token generation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Team Management – Team creation, Updates, Player removal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Match Operations – Match scheduling, Status updates, MVP assignment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Results:</a:t>
            </a: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98% test coverage achieved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All core functionalities passed successfully</a:t>
            </a:r>
          </a:p>
        </p:txBody>
      </p:sp>
    </p:spTree>
    <p:extLst>
      <p:ext uri="{BB962C8B-B14F-4D97-AF65-F5344CB8AC3E}">
        <p14:creationId xmlns:p14="http://schemas.microsoft.com/office/powerpoint/2010/main" val="2714810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API and Performance Testing Results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1843315"/>
            <a:ext cx="9133382" cy="7939314"/>
          </a:xfrm>
        </p:spPr>
        <p:txBody>
          <a:bodyPr>
            <a:normAutofit lnSpcReduction="10000"/>
          </a:bodyPr>
          <a:lstStyle/>
          <a:p>
            <a:r>
              <a:rPr lang="en-IN" b="1" dirty="0"/>
              <a:t>Postman API Testing</a:t>
            </a:r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Tested user authentication, team, and match APIs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96% success rate, avg. response: 200-350ms</a:t>
            </a:r>
          </a:p>
          <a:p>
            <a:r>
              <a:rPr lang="en-IN" b="1" dirty="0"/>
              <a:t>Response Time </a:t>
            </a:r>
            <a:r>
              <a:rPr lang="en-IN" b="1" dirty="0" smtClean="0"/>
              <a:t>Analysis</a:t>
            </a:r>
            <a:r>
              <a:rPr lang="en-IN" dirty="0" smtClean="0"/>
              <a:t>  (</a:t>
            </a:r>
            <a:r>
              <a:rPr lang="en-IN" b="1" dirty="0" smtClean="0"/>
              <a:t>Avg</a:t>
            </a:r>
            <a:r>
              <a:rPr lang="en-IN" b="1" dirty="0"/>
              <a:t>. Response Times (ms</a:t>
            </a:r>
            <a:r>
              <a:rPr lang="en-IN" b="1" dirty="0" smtClean="0"/>
              <a:t>)):</a:t>
            </a:r>
            <a:endParaRPr lang="en-IN" dirty="0"/>
          </a:p>
          <a:p>
            <a:pPr lvl="1"/>
            <a:r>
              <a:rPr lang="en-IN" dirty="0"/>
              <a:t>User Auth: 250</a:t>
            </a:r>
          </a:p>
          <a:p>
            <a:pPr lvl="1"/>
            <a:r>
              <a:rPr lang="en-IN" dirty="0"/>
              <a:t>Match Creation: 320</a:t>
            </a:r>
          </a:p>
          <a:p>
            <a:pPr lvl="1"/>
            <a:r>
              <a:rPr lang="en-IN" dirty="0"/>
              <a:t>Team Mgmt: 300</a:t>
            </a:r>
          </a:p>
          <a:p>
            <a:pPr lvl="1"/>
            <a:r>
              <a:rPr lang="en-IN" dirty="0"/>
              <a:t>Match List: 280</a:t>
            </a:r>
          </a:p>
          <a:p>
            <a:pPr lvl="1"/>
            <a:r>
              <a:rPr lang="en-IN" dirty="0"/>
              <a:t>Post Upload: 340</a:t>
            </a:r>
          </a:p>
          <a:p>
            <a:r>
              <a:rPr lang="en-IN" b="1" dirty="0"/>
              <a:t>Environment:</a:t>
            </a:r>
            <a:r>
              <a:rPr lang="en-IN" dirty="0"/>
              <a:t> Node.js, MongoDB, </a:t>
            </a:r>
            <a:r>
              <a:rPr lang="en-IN" dirty="0" smtClean="0"/>
              <a:t>Localhost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99648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Enhancements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1872343"/>
            <a:ext cx="9133382" cy="7953828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Planned Features for Improved Functionality &amp; Security</a:t>
            </a: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b="1" dirty="0"/>
              <a:t>Yearly Membership:</a:t>
            </a:r>
            <a:r>
              <a:rPr lang="en-US" dirty="0"/>
              <a:t> Annual fee for teams &amp; officials with renewal reminders and premium analytics.</a:t>
            </a:r>
          </a:p>
          <a:p>
            <a:pPr marL="571500" indent="-571500">
              <a:buFont typeface="+mj-lt"/>
              <a:buAutoNum type="romanUcPeriod"/>
            </a:pPr>
            <a:r>
              <a:rPr lang="en-US" b="1" dirty="0"/>
              <a:t>Fine System:</a:t>
            </a:r>
            <a:r>
              <a:rPr lang="en-US" dirty="0"/>
              <a:t> Admin-controlled fines for suspended teams &amp; players to maintain discipline.</a:t>
            </a:r>
          </a:p>
          <a:p>
            <a:pPr marL="571500" indent="-571500">
              <a:buFont typeface="+mj-lt"/>
              <a:buAutoNum type="romanUcPeriod"/>
            </a:pPr>
            <a:r>
              <a:rPr lang="en-US" b="1" dirty="0"/>
              <a:t>Security Upgrades:</a:t>
            </a:r>
            <a:r>
              <a:rPr lang="en-US" dirty="0"/>
              <a:t> Two-Factor Authentication, better token management, and stronger data encryption.</a:t>
            </a:r>
          </a:p>
          <a:p>
            <a:pPr marL="571500" indent="-571500">
              <a:buFont typeface="+mj-lt"/>
              <a:buAutoNum type="romanUcPeriod"/>
            </a:pPr>
            <a:r>
              <a:rPr lang="en-US" b="1" dirty="0"/>
              <a:t>Advanced Analytics:</a:t>
            </a:r>
            <a:r>
              <a:rPr lang="en-US" dirty="0"/>
              <a:t> Player stats, historical match records, and leaderboards for competitive tracking.</a:t>
            </a:r>
          </a:p>
          <a:p>
            <a:pPr marL="571500" indent="-571500">
              <a:buFont typeface="+mj-lt"/>
              <a:buAutoNum type="romanUcPeriod"/>
            </a:pPr>
            <a:r>
              <a:rPr lang="en-US" b="1" dirty="0"/>
              <a:t>Pitch Charts:</a:t>
            </a:r>
            <a:r>
              <a:rPr lang="en-US" dirty="0"/>
              <a:t> Visual match overviews with player positions, </a:t>
            </a:r>
            <a:r>
              <a:rPr lang="en-US" dirty="0" smtClean="0"/>
              <a:t>heat maps, </a:t>
            </a:r>
            <a:r>
              <a:rPr lang="en-US" dirty="0"/>
              <a:t>and tactical insights.</a:t>
            </a:r>
          </a:p>
          <a:p>
            <a:r>
              <a:rPr lang="en-US" b="1" dirty="0"/>
              <a:t>Conclusion:</a:t>
            </a:r>
            <a:r>
              <a:rPr lang="en-US" dirty="0"/>
              <a:t> These enhancements will improve engagement, fairness, and security, making the system more efficient and professional.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8811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Bibliography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2145791"/>
            <a:ext cx="9133382" cy="7680379"/>
          </a:xfrm>
        </p:spPr>
        <p:txBody>
          <a:bodyPr>
            <a:normAutofit/>
          </a:bodyPr>
          <a:lstStyle/>
          <a:p>
            <a:r>
              <a:rPr lang="en-IN" b="1" dirty="0"/>
              <a:t>Technology &amp; Documentation</a:t>
            </a:r>
            <a:endParaRPr lang="en-I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dirty="0"/>
              <a:t>MongoDB Docs: </a:t>
            </a:r>
            <a:r>
              <a:rPr lang="en-IN" sz="2500" dirty="0">
                <a:hlinkClick r:id="rId2"/>
              </a:rPr>
              <a:t>mongodb.com/docs</a:t>
            </a:r>
            <a:endParaRPr lang="en-IN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dirty="0"/>
              <a:t>Express.js Docs: </a:t>
            </a:r>
            <a:r>
              <a:rPr lang="en-IN" sz="2500" dirty="0">
                <a:hlinkClick r:id="rId3"/>
              </a:rPr>
              <a:t>expressjs.com</a:t>
            </a:r>
            <a:endParaRPr lang="en-IN" sz="25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500" dirty="0"/>
              <a:t>React Docs: </a:t>
            </a:r>
            <a:r>
              <a:rPr lang="en-IN" sz="2500" dirty="0">
                <a:hlinkClick r:id="rId4"/>
              </a:rPr>
              <a:t>react.dev</a:t>
            </a:r>
            <a:endParaRPr lang="en-IN" sz="2500" dirty="0"/>
          </a:p>
          <a:p>
            <a:r>
              <a:rPr lang="en-IN" b="1" dirty="0" smtClean="0"/>
              <a:t>Css Framework</a:t>
            </a:r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Bootstrap: </a:t>
            </a:r>
            <a:r>
              <a:rPr lang="en-IN" dirty="0">
                <a:hlinkClick r:id="rId5"/>
              </a:rPr>
              <a:t>getbootstrap.com</a:t>
            </a:r>
            <a:endParaRPr lang="en-IN" dirty="0"/>
          </a:p>
          <a:p>
            <a:r>
              <a:rPr lang="en-IN" b="1" dirty="0" smtClean="0"/>
              <a:t>API Testing's </a:t>
            </a:r>
            <a:r>
              <a:rPr lang="en-IN" b="1" dirty="0"/>
              <a:t>&amp; Deployment</a:t>
            </a:r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Postman: </a:t>
            </a:r>
            <a:r>
              <a:rPr lang="en-IN" dirty="0">
                <a:hlinkClick r:id="rId6"/>
              </a:rPr>
              <a:t>postman.com</a:t>
            </a:r>
            <a:endParaRPr lang="en-IN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dirty="0"/>
              <a:t>Vercel: </a:t>
            </a:r>
            <a:r>
              <a:rPr lang="en-IN" dirty="0">
                <a:hlinkClick r:id="rId7"/>
              </a:rPr>
              <a:t>vercel.com/docs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610121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D66E636-D1D5-3AAC-5CD5-A2F5C585C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>
                <a:solidFill>
                  <a:schemeClr val="bg2">
                    <a:lumMod val="25000"/>
                  </a:schemeClr>
                </a:solidFill>
              </a:rPr>
              <a:t>The End</a:t>
            </a:r>
            <a:endParaRPr lang="en-US" sz="5400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E831F0C-52BB-6204-5BF6-C4DDD23942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5038" y="4885970"/>
            <a:ext cx="9295797" cy="1264284"/>
          </a:xfrm>
        </p:spPr>
        <p:txBody>
          <a:bodyPr>
            <a:normAutofit/>
          </a:bodyPr>
          <a:lstStyle/>
          <a:p>
            <a:r>
              <a:rPr lang="en-US" dirty="0"/>
              <a:t>A Comprehensive Football Management System for Teams, Players, and Match Officials</a:t>
            </a:r>
          </a:p>
        </p:txBody>
      </p:sp>
    </p:spTree>
    <p:extLst>
      <p:ext uri="{BB962C8B-B14F-4D97-AF65-F5344CB8AC3E}">
        <p14:creationId xmlns:p14="http://schemas.microsoft.com/office/powerpoint/2010/main" val="336272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FBA2C7E9-DC20-A7CD-7737-2DBF7B80C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 smtClean="0"/>
              <a:t>Project Profile</a:t>
            </a:r>
            <a:endParaRPr lang="en-US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E4BD9A04-6070-3A4A-2AC0-0A472F47D15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5382353"/>
              </p:ext>
            </p:extLst>
          </p:nvPr>
        </p:nvGraphicFramePr>
        <p:xfrm>
          <a:off x="552448" y="2145797"/>
          <a:ext cx="8943074" cy="774115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86152"/>
                <a:gridCol w="5456922"/>
              </a:tblGrid>
              <a:tr h="654553"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 Name:</a:t>
                      </a:r>
                      <a:endParaRPr lang="en-IN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FbScore</a:t>
                      </a:r>
                      <a:endParaRPr lang="en-IN" sz="3200" dirty="0"/>
                    </a:p>
                  </a:txBody>
                  <a:tcPr/>
                </a:tc>
              </a:tr>
              <a:tr h="628650"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Developed By </a:t>
                      </a:r>
                      <a:endParaRPr lang="en-IN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Mohmed Imran Patel</a:t>
                      </a:r>
                      <a:endParaRPr lang="en-IN" sz="3200" dirty="0"/>
                    </a:p>
                  </a:txBody>
                  <a:tcPr/>
                </a:tc>
              </a:tr>
              <a:tr h="609600"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Exam Seat No.</a:t>
                      </a:r>
                      <a:endParaRPr lang="en-IN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975</a:t>
                      </a:r>
                      <a:endParaRPr lang="en-IN" sz="3200" dirty="0"/>
                    </a:p>
                  </a:txBody>
                  <a:tcPr/>
                </a:tc>
              </a:tr>
              <a:tr h="609600"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Roll No.</a:t>
                      </a:r>
                      <a:endParaRPr lang="en-IN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200" dirty="0" smtClean="0"/>
                        <a:t>22B076</a:t>
                      </a:r>
                      <a:endParaRPr lang="en-IN" sz="3200" dirty="0"/>
                    </a:p>
                  </a:txBody>
                  <a:tcPr/>
                </a:tc>
              </a:tr>
              <a:tr h="814686"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College Details: </a:t>
                      </a:r>
                      <a:endParaRPr lang="en-IN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Name : M.K.Institute of computer studies </a:t>
                      </a:r>
                    </a:p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Address : Old NH-8,College Campus, Bharuch </a:t>
                      </a:r>
                    </a:p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Phone : 02642 225637 </a:t>
                      </a:r>
                    </a:p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Email</a:t>
                      </a:r>
                      <a:r>
                        <a:rPr lang="en-IN" sz="3200" kern="1200" baseline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</a:t>
                      </a:r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mkinstitute@gmail.com </a:t>
                      </a:r>
                    </a:p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Website : www.mkics.ac.in </a:t>
                      </a:r>
                      <a:endParaRPr lang="en-IN" sz="3200" dirty="0"/>
                    </a:p>
                  </a:txBody>
                  <a:tcPr/>
                </a:tc>
              </a:tr>
              <a:tr h="628650"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Internal Guide : </a:t>
                      </a:r>
                      <a:endParaRPr lang="en-IN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Chirag Patel</a:t>
                      </a:r>
                      <a:endParaRPr lang="en-IN" sz="3200" dirty="0"/>
                    </a:p>
                  </a:txBody>
                  <a:tcPr/>
                </a:tc>
              </a:tr>
              <a:tr h="617220"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Technology Used </a:t>
                      </a:r>
                      <a:endParaRPr lang="en-IN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32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MERN STACK</a:t>
                      </a:r>
                      <a:endParaRPr lang="en-IN" sz="32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986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Introduction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2145792"/>
            <a:ext cx="9353358" cy="760780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FbScore</a:t>
            </a:r>
            <a:r>
              <a:rPr lang="en-US" dirty="0"/>
              <a:t> is an </a:t>
            </a:r>
            <a:r>
              <a:rPr lang="en-US" b="1" dirty="0"/>
              <a:t>advanced football management system</a:t>
            </a:r>
            <a:r>
              <a:rPr lang="en-US" dirty="0"/>
              <a:t> designed to handle </a:t>
            </a:r>
            <a:r>
              <a:rPr lang="en-US" b="1" dirty="0"/>
              <a:t>team and match operations</a:t>
            </a:r>
            <a:r>
              <a:rPr lang="en-US" dirty="0"/>
              <a:t> efficiently.</a:t>
            </a:r>
          </a:p>
          <a:p>
            <a:r>
              <a:rPr lang="en-US" dirty="0"/>
              <a:t>It consists of </a:t>
            </a:r>
            <a:r>
              <a:rPr lang="en-US" b="1" dirty="0"/>
              <a:t>four main roles</a:t>
            </a:r>
            <a:r>
              <a:rPr lang="en-US" dirty="0"/>
              <a:t>:</a:t>
            </a:r>
          </a:p>
          <a:p>
            <a:pPr lvl="1"/>
            <a:r>
              <a:rPr lang="en-US" b="1" dirty="0"/>
              <a:t>Admin</a:t>
            </a:r>
            <a:r>
              <a:rPr lang="en-US" dirty="0"/>
              <a:t>: Manages the entire system, users, and platform operations.</a:t>
            </a:r>
          </a:p>
          <a:p>
            <a:pPr lvl="1"/>
            <a:r>
              <a:rPr lang="en-US" b="1" dirty="0"/>
              <a:t>Team Owner</a:t>
            </a:r>
            <a:r>
              <a:rPr lang="en-US" dirty="0"/>
              <a:t>: Creates teams, hires players, and manages team activities.</a:t>
            </a:r>
          </a:p>
          <a:p>
            <a:pPr lvl="1"/>
            <a:r>
              <a:rPr lang="en-US" b="1" dirty="0"/>
              <a:t>Match Official</a:t>
            </a:r>
            <a:r>
              <a:rPr lang="en-US" dirty="0"/>
              <a:t>: Organizes matches, updates scores, and manages statistics.</a:t>
            </a:r>
          </a:p>
          <a:p>
            <a:pPr lvl="1"/>
            <a:r>
              <a:rPr lang="en-US" b="1" dirty="0"/>
              <a:t>Players</a:t>
            </a:r>
            <a:r>
              <a:rPr lang="en-US" dirty="0"/>
              <a:t>: Compete in matches and contribute to their teams.</a:t>
            </a:r>
          </a:p>
          <a:p>
            <a:r>
              <a:rPr lang="en-US" dirty="0"/>
              <a:t>The system provides a </a:t>
            </a:r>
            <a:r>
              <a:rPr lang="en-US" b="1" dirty="0"/>
              <a:t>structured</a:t>
            </a:r>
            <a:r>
              <a:rPr lang="en-US" dirty="0"/>
              <a:t> and </a:t>
            </a:r>
            <a:r>
              <a:rPr lang="en-US" b="1" dirty="0"/>
              <a:t>efficient</a:t>
            </a:r>
            <a:r>
              <a:rPr lang="en-US" dirty="0"/>
              <a:t> platform for football management.</a:t>
            </a:r>
          </a:p>
        </p:txBody>
      </p:sp>
    </p:spTree>
    <p:extLst>
      <p:ext uri="{BB962C8B-B14F-4D97-AF65-F5344CB8AC3E}">
        <p14:creationId xmlns:p14="http://schemas.microsoft.com/office/powerpoint/2010/main" val="3084177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</a:t>
            </a:r>
            <a:r>
              <a:rPr lang="en-IN" dirty="0"/>
              <a:t>Overview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2145792"/>
            <a:ext cx="9353358" cy="7531608"/>
          </a:xfrm>
        </p:spPr>
        <p:txBody>
          <a:bodyPr/>
          <a:lstStyle/>
          <a:p>
            <a:pPr fontAlgn="ctr"/>
            <a:r>
              <a:rPr lang="en-US" b="1" dirty="0"/>
              <a:t>FbScore</a:t>
            </a:r>
            <a:r>
              <a:rPr lang="en-US" dirty="0"/>
              <a:t> is a </a:t>
            </a:r>
            <a:r>
              <a:rPr lang="en-US" b="1" dirty="0"/>
              <a:t>football management system</a:t>
            </a:r>
            <a:r>
              <a:rPr lang="en-US" dirty="0"/>
              <a:t> </a:t>
            </a:r>
            <a:r>
              <a:rPr lang="en-US" dirty="0" smtClean="0"/>
              <a:t>that </a:t>
            </a:r>
            <a:r>
              <a:rPr lang="en-IN" dirty="0" smtClean="0"/>
              <a:t>simplify </a:t>
            </a:r>
            <a:r>
              <a:rPr lang="en-US" b="1" dirty="0" smtClean="0"/>
              <a:t>team </a:t>
            </a:r>
            <a:r>
              <a:rPr lang="en-US" b="1" dirty="0"/>
              <a:t>and match coordination</a:t>
            </a:r>
            <a:r>
              <a:rPr lang="en-US" dirty="0" smtClean="0"/>
              <a:t>.</a:t>
            </a:r>
          </a:p>
          <a:p>
            <a:r>
              <a:rPr lang="en-US" b="1" dirty="0"/>
              <a:t>Key Functionalities:</a:t>
            </a:r>
            <a:endParaRPr lang="en-US" dirty="0"/>
          </a:p>
          <a:p>
            <a:pPr marL="872957" lvl="1" indent="-457200"/>
            <a:r>
              <a:rPr lang="en-US" dirty="0" smtClean="0"/>
              <a:t>Players </a:t>
            </a:r>
            <a:r>
              <a:rPr lang="en-US" b="1" dirty="0" smtClean="0"/>
              <a:t>participate</a:t>
            </a:r>
            <a:r>
              <a:rPr lang="en-US" dirty="0" smtClean="0"/>
              <a:t> in matches.</a:t>
            </a:r>
          </a:p>
          <a:p>
            <a:pPr marL="872957" lvl="1" indent="-457200"/>
            <a:r>
              <a:rPr lang="en-US" dirty="0" smtClean="0"/>
              <a:t>Team Owners </a:t>
            </a:r>
            <a:r>
              <a:rPr lang="en-US" b="1" dirty="0" smtClean="0"/>
              <a:t>create teams and recruit</a:t>
            </a:r>
            <a:r>
              <a:rPr lang="en-US" dirty="0" smtClean="0"/>
              <a:t> players.</a:t>
            </a:r>
          </a:p>
          <a:p>
            <a:pPr marL="872957" lvl="1" indent="-457200"/>
            <a:r>
              <a:rPr lang="en-US" dirty="0" smtClean="0"/>
              <a:t>Match Officials </a:t>
            </a:r>
            <a:r>
              <a:rPr lang="en-US" b="1" dirty="0" smtClean="0"/>
              <a:t>schedule matches and update</a:t>
            </a:r>
            <a:r>
              <a:rPr lang="en-US" dirty="0" smtClean="0"/>
              <a:t> scores.</a:t>
            </a:r>
          </a:p>
          <a:p>
            <a:pPr marL="872957" lvl="1" indent="-457200"/>
            <a:r>
              <a:rPr lang="en-US" dirty="0" smtClean="0"/>
              <a:t>Admins </a:t>
            </a:r>
            <a:r>
              <a:rPr lang="en-US" b="1" dirty="0" smtClean="0"/>
              <a:t>manage everything</a:t>
            </a:r>
            <a:r>
              <a:rPr lang="en-US" dirty="0" smtClean="0"/>
              <a:t>, ensuring smooth operations.</a:t>
            </a:r>
          </a:p>
          <a:p>
            <a:pPr marL="872957" lvl="1" indent="-457200"/>
            <a:r>
              <a:rPr lang="en-US" dirty="0" smtClean="0"/>
              <a:t>The system helps in </a:t>
            </a:r>
            <a:r>
              <a:rPr lang="en-US" b="1" dirty="0" smtClean="0"/>
              <a:t>tracking performances, match outcomes, and player statistics.</a:t>
            </a:r>
            <a:endParaRPr lang="en-US" dirty="0" smtClean="0"/>
          </a:p>
          <a:p>
            <a:pPr font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3633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Project Planning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1905000"/>
            <a:ext cx="9133382" cy="7620000"/>
          </a:xfrm>
        </p:spPr>
        <p:txBody>
          <a:bodyPr>
            <a:normAutofit fontScale="25000" lnSpcReduction="20000"/>
          </a:bodyPr>
          <a:lstStyle/>
          <a:p>
            <a:r>
              <a:rPr lang="en-US" sz="10800" b="1" dirty="0"/>
              <a:t>Scope</a:t>
            </a:r>
          </a:p>
          <a:p>
            <a:r>
              <a:rPr lang="en-US" sz="10800" dirty="0"/>
              <a:t>FbScore is a football management system for organizing teams, scheduling matches, and tracking performance.</a:t>
            </a:r>
          </a:p>
          <a:p>
            <a:r>
              <a:rPr lang="en-US" sz="10800" b="1" dirty="0"/>
              <a:t>User Roles:</a:t>
            </a:r>
            <a:endParaRPr lang="en-US" sz="10800" dirty="0"/>
          </a:p>
          <a:p>
            <a:pPr lvl="1"/>
            <a:r>
              <a:rPr lang="en-US" sz="10800" dirty="0"/>
              <a:t>Admin: Manages platform operations.</a:t>
            </a:r>
          </a:p>
          <a:p>
            <a:pPr lvl="1"/>
            <a:r>
              <a:rPr lang="en-US" sz="10800" dirty="0"/>
              <a:t>Team Owners: Form and manage teams.</a:t>
            </a:r>
          </a:p>
          <a:p>
            <a:pPr lvl="1"/>
            <a:r>
              <a:rPr lang="en-US" sz="10800" dirty="0"/>
              <a:t>Match Officials: Schedule matches and update scores.</a:t>
            </a:r>
          </a:p>
          <a:p>
            <a:pPr lvl="1"/>
            <a:r>
              <a:rPr lang="en-US" sz="10800" dirty="0"/>
              <a:t>Players: Compete and monitor performance.</a:t>
            </a:r>
          </a:p>
          <a:p>
            <a:r>
              <a:rPr lang="en-US" sz="10800" b="1" dirty="0"/>
              <a:t>Key Features:</a:t>
            </a:r>
            <a:endParaRPr lang="en-US" sz="10800" dirty="0"/>
          </a:p>
          <a:p>
            <a:pPr lvl="1"/>
            <a:r>
              <a:rPr lang="en-US" sz="10800" dirty="0"/>
              <a:t>Live match updates.</a:t>
            </a:r>
          </a:p>
          <a:p>
            <a:pPr lvl="1"/>
            <a:r>
              <a:rPr lang="en-US" sz="10800" dirty="0"/>
              <a:t>User-friendly interface</a:t>
            </a:r>
            <a:r>
              <a:rPr lang="en-US" sz="8600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705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Project Goal </a:t>
            </a:r>
            <a:r>
              <a:rPr lang="en-IN" dirty="0"/>
              <a:t>&amp; Constraints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2145792"/>
            <a:ext cx="9133382" cy="7722108"/>
          </a:xfrm>
        </p:spPr>
        <p:txBody>
          <a:bodyPr>
            <a:normAutofit fontScale="25000" lnSpcReduction="20000"/>
          </a:bodyPr>
          <a:lstStyle/>
          <a:p>
            <a:r>
              <a:rPr lang="en-US" sz="10800" b="1" dirty="0"/>
              <a:t>Goal</a:t>
            </a:r>
          </a:p>
          <a:p>
            <a:r>
              <a:rPr lang="en-US" sz="10800" dirty="0"/>
              <a:t>Simplify football management by handling teams, matches, and performance tracking.</a:t>
            </a:r>
          </a:p>
          <a:p>
            <a:r>
              <a:rPr lang="en-US" sz="10800" b="1" dirty="0"/>
              <a:t>Key Features:</a:t>
            </a:r>
            <a:endParaRPr lang="en-US" sz="10800" dirty="0"/>
          </a:p>
          <a:p>
            <a:pPr lvl="1"/>
            <a:r>
              <a:rPr lang="en-US" sz="10800" dirty="0"/>
              <a:t>Team Owners manage players.</a:t>
            </a:r>
          </a:p>
          <a:p>
            <a:pPr lvl="1"/>
            <a:r>
              <a:rPr lang="en-US" sz="10800" dirty="0"/>
              <a:t>Match Officials create matches and update scores.</a:t>
            </a:r>
          </a:p>
          <a:p>
            <a:pPr lvl="1"/>
            <a:r>
              <a:rPr lang="en-US" sz="10800" dirty="0"/>
              <a:t>Players track stats and team details.</a:t>
            </a:r>
          </a:p>
          <a:p>
            <a:pPr lvl="1"/>
            <a:r>
              <a:rPr lang="en-US" sz="10800" dirty="0"/>
              <a:t>Admins monitor and maintain the </a:t>
            </a:r>
            <a:r>
              <a:rPr lang="en-US" sz="10800" dirty="0" smtClean="0"/>
              <a:t>system.</a:t>
            </a:r>
          </a:p>
          <a:p>
            <a:pPr marL="0" lvl="1" indent="0">
              <a:buNone/>
            </a:pPr>
            <a:r>
              <a:rPr lang="en-US" sz="10800" b="1" dirty="0" smtClean="0"/>
              <a:t>Constraints</a:t>
            </a:r>
            <a:endParaRPr lang="en-US" sz="10800" b="1" dirty="0"/>
          </a:p>
          <a:p>
            <a:r>
              <a:rPr lang="en-US" sz="10800" b="1" dirty="0"/>
              <a:t>Internet Dependency</a:t>
            </a:r>
            <a:r>
              <a:rPr lang="en-US" sz="10800" dirty="0"/>
              <a:t> – Real-time updates need a stable connection.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1370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Technology &amp; Software Requirement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2145792"/>
            <a:ext cx="9133382" cy="7379208"/>
          </a:xfrm>
        </p:spPr>
        <p:txBody>
          <a:bodyPr>
            <a:normAutofit/>
          </a:bodyPr>
          <a:lstStyle/>
          <a:p>
            <a:r>
              <a:rPr lang="en-IN" b="1" dirty="0"/>
              <a:t>Technology Stack</a:t>
            </a:r>
          </a:p>
          <a:p>
            <a:r>
              <a:rPr lang="en-IN" b="1" dirty="0"/>
              <a:t>MERN Stack:</a:t>
            </a:r>
            <a:r>
              <a:rPr lang="en-IN" dirty="0"/>
              <a:t> Full-stack JavaScript framework ensuring scalability and efficiency</a:t>
            </a:r>
            <a:r>
              <a:rPr lang="en-IN" dirty="0" smtClean="0"/>
              <a:t>.</a:t>
            </a:r>
            <a:r>
              <a:rPr lang="en-IN" dirty="0"/>
              <a:t/>
            </a:r>
            <a:br>
              <a:rPr lang="en-IN" dirty="0"/>
            </a:br>
            <a:r>
              <a:rPr lang="en-IN" b="1" dirty="0"/>
              <a:t>Frontend:</a:t>
            </a:r>
            <a:r>
              <a:rPr lang="en-IN" dirty="0"/>
              <a:t> React.js (UI), HTML5 &amp; CSS3 (Design), Bootstrap (Mobile-friendly), JavaScript (ES6+).</a:t>
            </a:r>
            <a:br>
              <a:rPr lang="en-IN" dirty="0"/>
            </a:br>
            <a:r>
              <a:rPr lang="en-IN" b="1" dirty="0"/>
              <a:t>Backend:</a:t>
            </a:r>
            <a:r>
              <a:rPr lang="en-IN" dirty="0"/>
              <a:t> Node.js (Server), Express.js (API framework), MongoDB (NoSQL database).</a:t>
            </a:r>
          </a:p>
          <a:p>
            <a:r>
              <a:rPr lang="en-IN" b="1" dirty="0"/>
              <a:t>Development &amp; Hosting Tools</a:t>
            </a:r>
          </a:p>
          <a:p>
            <a:r>
              <a:rPr lang="en-IN" b="1" dirty="0"/>
              <a:t>Vercel:</a:t>
            </a:r>
            <a:r>
              <a:rPr lang="en-IN" dirty="0"/>
              <a:t> Hosting for frontend &amp; backend.</a:t>
            </a:r>
            <a:br>
              <a:rPr lang="en-IN" dirty="0"/>
            </a:br>
            <a:r>
              <a:rPr lang="en-IN" b="1" dirty="0"/>
              <a:t>Git &amp; GitHub:</a:t>
            </a:r>
            <a:r>
              <a:rPr lang="en-IN" dirty="0"/>
              <a:t> Version control &amp; collaboration.</a:t>
            </a:r>
            <a:br>
              <a:rPr lang="en-IN" dirty="0"/>
            </a:br>
            <a:r>
              <a:rPr lang="en-IN" b="1" dirty="0"/>
              <a:t>Postman:</a:t>
            </a:r>
            <a:r>
              <a:rPr lang="en-IN" dirty="0"/>
              <a:t> API testing.</a:t>
            </a:r>
            <a:br>
              <a:rPr lang="en-IN" dirty="0"/>
            </a:br>
            <a:r>
              <a:rPr lang="en-IN" b="1" dirty="0"/>
              <a:t>Code Editor:</a:t>
            </a:r>
            <a:r>
              <a:rPr lang="en-IN" dirty="0"/>
              <a:t> Visual Studio Code / Cursor.</a:t>
            </a:r>
            <a:br>
              <a:rPr lang="en-IN" dirty="0"/>
            </a:br>
            <a:r>
              <a:rPr lang="en-IN" b="1" dirty="0"/>
              <a:t>Browser:</a:t>
            </a:r>
            <a:r>
              <a:rPr lang="en-IN" dirty="0"/>
              <a:t> Google Chrome for best performance.</a:t>
            </a:r>
          </a:p>
        </p:txBody>
      </p:sp>
    </p:spTree>
    <p:extLst>
      <p:ext uri="{BB962C8B-B14F-4D97-AF65-F5344CB8AC3E}">
        <p14:creationId xmlns:p14="http://schemas.microsoft.com/office/powerpoint/2010/main" val="229784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Feasibility Study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62142" y="1841500"/>
            <a:ext cx="9133382" cy="8051799"/>
          </a:xfrm>
        </p:spPr>
        <p:txBody>
          <a:bodyPr>
            <a:normAutofit fontScale="92500" lnSpcReduction="10000"/>
          </a:bodyPr>
          <a:lstStyle/>
          <a:p>
            <a:r>
              <a:rPr lang="en-IN" sz="2900" b="1" dirty="0"/>
              <a:t>Economic Feasibility</a:t>
            </a:r>
          </a:p>
          <a:p>
            <a:r>
              <a:rPr lang="en-IN" sz="2900" dirty="0"/>
              <a:t>Cost-effective due to free &amp; open-source technologies</a:t>
            </a:r>
            <a:r>
              <a:rPr lang="en-IN" sz="2900" dirty="0" smtClean="0"/>
              <a:t>.</a:t>
            </a:r>
            <a:endParaRPr lang="en-IN" sz="2900" b="1" dirty="0" smtClean="0"/>
          </a:p>
          <a:p>
            <a:r>
              <a:rPr lang="en-IN" sz="2900" b="1" dirty="0" smtClean="0"/>
              <a:t>Technical </a:t>
            </a:r>
            <a:r>
              <a:rPr lang="en-IN" sz="2900" b="1" dirty="0"/>
              <a:t>Feasibility</a:t>
            </a:r>
          </a:p>
          <a:p>
            <a:r>
              <a:rPr lang="en-IN" sz="2900" dirty="0"/>
              <a:t>Uses MERN stack (MongoDB, Express.js, React.js, Node.js).</a:t>
            </a:r>
          </a:p>
          <a:p>
            <a:r>
              <a:rPr lang="en-IN" sz="2900" dirty="0"/>
              <a:t>Open-source technologies ensure easy access.</a:t>
            </a:r>
          </a:p>
          <a:p>
            <a:r>
              <a:rPr lang="en-IN" sz="2900" dirty="0" smtClean="0"/>
              <a:t>Dev </a:t>
            </a:r>
            <a:r>
              <a:rPr lang="en-IN" sz="2900" dirty="0"/>
              <a:t>tools: VS Code, Cursor, GitHub, Postman.</a:t>
            </a:r>
          </a:p>
          <a:p>
            <a:r>
              <a:rPr lang="en-IN" sz="2900" b="1" dirty="0"/>
              <a:t>Operational Feasibility</a:t>
            </a:r>
          </a:p>
          <a:p>
            <a:r>
              <a:rPr lang="en-IN" sz="2900" dirty="0"/>
              <a:t>User-friendly interface for admins, team owners, players.</a:t>
            </a:r>
          </a:p>
          <a:p>
            <a:r>
              <a:rPr lang="en-IN" sz="2900" dirty="0"/>
              <a:t>Automates match creation, team registration &amp; player management.</a:t>
            </a:r>
          </a:p>
          <a:p>
            <a:r>
              <a:rPr lang="en-IN" sz="2900" dirty="0"/>
              <a:t>Web-based system ensures accessibility on any device</a:t>
            </a:r>
            <a:r>
              <a:rPr lang="en-IN" sz="2900" dirty="0" smtClean="0"/>
              <a:t>.</a:t>
            </a:r>
            <a:endParaRPr lang="en-IN" sz="2900" dirty="0"/>
          </a:p>
        </p:txBody>
      </p:sp>
    </p:spTree>
    <p:extLst>
      <p:ext uri="{BB962C8B-B14F-4D97-AF65-F5344CB8AC3E}">
        <p14:creationId xmlns:p14="http://schemas.microsoft.com/office/powerpoint/2010/main" val="2580615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elcomeDoc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CF3D1C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4889724_Win32" id="{A47D2243-58B7-4EA1-AC61-F4DDB07AC155}" vid="{5B84BEAD-BCA6-42F5-9270-6ECA397995E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B6FBE4-5ACD-4115-9139-635E82C3D3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EFEE82-03DD-4F90-81E2-2AF29E1D81FB}">
  <ds:schemaRefs>
    <ds:schemaRef ds:uri="http://schemas.microsoft.com/office/infopath/2007/PartnerControls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230e9df3-be65-4c73-a93b-d1236ebd677e"/>
    <ds:schemaRef ds:uri="http://purl.org/dc/elements/1.1/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0C6F549-03FF-4828-9BD8-8F40C0A2B2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1191</Words>
  <Application>Microsoft Office PowerPoint</Application>
  <PresentationFormat>Custom</PresentationFormat>
  <Paragraphs>311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Segoe UI</vt:lpstr>
      <vt:lpstr>Shruti</vt:lpstr>
      <vt:lpstr>Times New Roman</vt:lpstr>
      <vt:lpstr>WelcomeDoc</vt:lpstr>
      <vt:lpstr>BACHELOR OF COMPUTER APPLICATION [BCA] Year: 2024– 2025 </vt:lpstr>
      <vt:lpstr>FbScore</vt:lpstr>
      <vt:lpstr>Project Profile</vt:lpstr>
      <vt:lpstr>Project Introduction</vt:lpstr>
      <vt:lpstr>Project Overview</vt:lpstr>
      <vt:lpstr>Project Planning</vt:lpstr>
      <vt:lpstr>Project Goal &amp; Constraints</vt:lpstr>
      <vt:lpstr>Technology &amp; Software Requirement</vt:lpstr>
      <vt:lpstr>Feasibility Study</vt:lpstr>
      <vt:lpstr>Requirement Analysis &amp; Development Process</vt:lpstr>
      <vt:lpstr>System Advantages</vt:lpstr>
      <vt:lpstr>Security &amp; Precautions</vt:lpstr>
      <vt:lpstr>Overview of Main Entities Schema</vt:lpstr>
      <vt:lpstr>Overview of Main Entities Schema</vt:lpstr>
      <vt:lpstr>Data Flow Diagram-Context Level</vt:lpstr>
      <vt:lpstr>Data Flow Diagram-1st Level for Admin</vt:lpstr>
      <vt:lpstr>Data Flow Diagram-1st Level for Team</vt:lpstr>
      <vt:lpstr>Data Flow Diagram-1st Level for Match Official</vt:lpstr>
      <vt:lpstr>Data Flow Diagram-1st Level for Player</vt:lpstr>
      <vt:lpstr>ER-Diagram</vt:lpstr>
      <vt:lpstr>System Testing Overview</vt:lpstr>
      <vt:lpstr>Unit Testing &amp; Results</vt:lpstr>
      <vt:lpstr>API and Performance Testing Results</vt:lpstr>
      <vt:lpstr>Future Enhancements</vt:lpstr>
      <vt:lpstr>Bibliography</vt:lpstr>
      <vt:lpstr>The End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2022-05-26T06:44:04Z</dcterms:created>
  <dcterms:modified xsi:type="dcterms:W3CDTF">2025-03-24T07:03:38Z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